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8" r:id="rId5"/>
    <p:sldId id="266" r:id="rId6"/>
    <p:sldId id="259" r:id="rId7"/>
    <p:sldId id="267" r:id="rId8"/>
    <p:sldId id="260" r:id="rId9"/>
    <p:sldId id="265" r:id="rId10"/>
    <p:sldId id="263" r:id="rId11"/>
    <p:sldId id="264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71"/>
    <p:restoredTop sz="93077"/>
  </p:normalViewPr>
  <p:slideViewPr>
    <p:cSldViewPr snapToGrid="0" snapToObjects="1">
      <p:cViewPr varScale="1">
        <p:scale>
          <a:sx n="115" d="100"/>
          <a:sy n="115" d="100"/>
        </p:scale>
        <p:origin x="208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57CBC-3DD8-4D43-8A5B-A9277E23B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30D462-DE30-C842-8EFA-163ECC585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2732E-2EC2-7943-825F-1C2ABD67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1EA2D-3D30-EB4E-99A4-D394DE6EB798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E4CF9-41AC-8044-A898-BAA007899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1474B-D681-DE4E-B7E8-AB2D051EC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8FDE-FF3A-C446-B6A7-027BEFD4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5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013AD-DD71-5D40-8AD2-957E9EF3D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A7B454-833C-FD4D-9F85-FA19ADB9C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81D35-0661-D24B-AA74-66B5EE4AA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1EA2D-3D30-EB4E-99A4-D394DE6EB798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09C5F-0720-2D42-A15D-9B02B61FA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E840F-6978-A345-9B78-B4FC9008F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8FDE-FF3A-C446-B6A7-027BEFD4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51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3AF4DB-3F57-D241-85AF-AB7DC8D8F0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FA91FB-ED37-1544-8809-AACDBAD59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1BC37-B085-F74E-A075-992919381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1EA2D-3D30-EB4E-99A4-D394DE6EB798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160B7-1FBF-1645-9FE4-DE1984CBB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F3399-8D9B-014D-A62D-390BE9E3F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8FDE-FF3A-C446-B6A7-027BEFD4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380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E6A8D-27EB-0A48-A055-FF0AC0C91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8E788-851A-ED4F-AA0F-F3129B113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20F43-1024-504E-9152-40A2C45E7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1EA2D-3D30-EB4E-99A4-D394DE6EB798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66703-D5FA-E946-8511-7F83A456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DADEA-BE27-1F46-90D3-8205D447E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8FDE-FF3A-C446-B6A7-027BEFD4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1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CE6B6-9822-7540-B856-05DC18A2F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8FCB6-6E93-1141-961C-A44967218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82607-042C-EB46-9A3B-D3EE8CDAF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1EA2D-3D30-EB4E-99A4-D394DE6EB798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81B83-3020-C744-BD91-630099A0E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7680D-23AF-E248-8944-305A17C55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8FDE-FF3A-C446-B6A7-027BEFD4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97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DDA1F-443E-5242-AB33-C99300A19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D1DFA-4C4F-D94B-A522-8F14B78E55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7DCD5-5781-7649-A97E-F15A8A0A5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9CE53-E21F-D142-8DC2-9EDF9D98F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1EA2D-3D30-EB4E-99A4-D394DE6EB798}" type="datetimeFigureOut">
              <a:rPr lang="en-US" smtClean="0"/>
              <a:t>1/16/20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A0E0B-9A71-F142-B697-88AA291A5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5F7AC-DE94-BF49-8DA1-5B1C49EBB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8FDE-FF3A-C446-B6A7-027BEFD4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7AC85-C036-5D43-92C6-F152AFA2A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FF8C2-C4DC-B348-8C9A-252D48F97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3FB11-7D92-0D44-AF95-2A7F8C5E4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EFA4B-A6E0-CC45-9791-40018976D1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8EBDB2-E5B1-3946-81E3-F77A0521BD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D7F67F-162B-384C-8DE2-9694F2FD7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1EA2D-3D30-EB4E-99A4-D394DE6EB798}" type="datetimeFigureOut">
              <a:rPr lang="en-US" smtClean="0"/>
              <a:t>1/16/20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E7BD94-6910-E041-A0BC-0A2FB1A6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CDF662-A1B3-E542-A81E-B53E674BC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8FDE-FF3A-C446-B6A7-027BEFD4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15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6D7B2-FCFE-8E41-B716-BA4E21CE7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E11600-3776-EA4D-98A4-00A6E347C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1EA2D-3D30-EB4E-99A4-D394DE6EB798}" type="datetimeFigureOut">
              <a:rPr lang="en-US" smtClean="0"/>
              <a:t>1/16/20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9759-AC84-854A-B034-7F7F43DB4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4B7B03-34AF-174D-9D9E-9E9F73CC1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8FDE-FF3A-C446-B6A7-027BEFD4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2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D40D95-0BCF-BA41-B951-3656FFBBB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1EA2D-3D30-EB4E-99A4-D394DE6EB798}" type="datetimeFigureOut">
              <a:rPr lang="en-US" smtClean="0"/>
              <a:t>1/16/20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E20EB-2BAA-4640-9ADE-79FF7305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F319E-6131-2740-AD1E-F4EEAAE10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8FDE-FF3A-C446-B6A7-027BEFD4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20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9E128-D3F6-C744-A9AA-2C97B6070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67F7E-865A-4B4F-95DF-C84132185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65142B-1658-4A4A-B880-B6EF62CC7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981A46-0131-BA45-B441-60E1E252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1EA2D-3D30-EB4E-99A4-D394DE6EB798}" type="datetimeFigureOut">
              <a:rPr lang="en-US" smtClean="0"/>
              <a:t>1/16/20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E6B003-CB78-204C-826D-B512BD0EC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FE1DE-2C8B-964B-9F07-F12C869BE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8FDE-FF3A-C446-B6A7-027BEFD4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11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75359-35CF-2B4A-8C29-DC2FE58EC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03BA87-B446-374D-8FC8-2689B9CBA3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2166F4-0D4D-D946-8E6A-773D9119E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197AB3-C21D-FA49-BD47-6A6EE2AF8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1EA2D-3D30-EB4E-99A4-D394DE6EB798}" type="datetimeFigureOut">
              <a:rPr lang="en-US" smtClean="0"/>
              <a:t>1/16/20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B59C16-6C49-F149-8E4B-4EB56CCC9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FE76CF-04DC-E947-A595-7D71B491A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8FDE-FF3A-C446-B6A7-027BEFD4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23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E532F6-A000-4541-A910-C177AB75C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CAE17-B2CC-7340-9A15-9E0562BE2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B837E-263B-5B4A-9C04-8422210195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1EA2D-3D30-EB4E-99A4-D394DE6EB798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45156-14A9-6C48-9C7A-C7BC3E5FC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D4486-7106-0B46-A971-8242FB852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28FDE-FF3A-C446-B6A7-027BEFD4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2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E40A8-B55E-7A4F-8ECB-AFB25947CA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b="1" dirty="0">
                <a:latin typeface="+mn-lt"/>
              </a:rPr>
              <a:t>Chapter 29 Notes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D617FB-8340-E04E-9272-2427C72812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13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124EE-CA15-0146-8406-51A52599D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56" y="145669"/>
            <a:ext cx="10515600" cy="90284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+mn-lt"/>
              </a:rPr>
              <a:t>Haitian Revolution 1791-1804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62F23-659F-7146-A0B6-00991C01F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56" y="1267968"/>
            <a:ext cx="5886869" cy="5352287"/>
          </a:xfrm>
        </p:spPr>
        <p:txBody>
          <a:bodyPr/>
          <a:lstStyle/>
          <a:p>
            <a:r>
              <a:rPr lang="en-US" dirty="0"/>
              <a:t>Colonized by France – St. Domingue</a:t>
            </a:r>
          </a:p>
          <a:p>
            <a:r>
              <a:rPr lang="en-US" dirty="0"/>
              <a:t>Sugar, coffee, cotton – </a:t>
            </a:r>
            <a:r>
              <a:rPr lang="en-US" dirty="0">
                <a:solidFill>
                  <a:srgbClr val="FF0000"/>
                </a:solidFill>
              </a:rPr>
              <a:t>Atlantic Triangular Slave Trade </a:t>
            </a:r>
            <a:r>
              <a:rPr lang="en-US" dirty="0"/>
              <a:t>(richest colony)</a:t>
            </a:r>
          </a:p>
          <a:p>
            <a:pPr lvl="1"/>
            <a:r>
              <a:rPr lang="en-US" dirty="0"/>
              <a:t>Brutality</a:t>
            </a:r>
          </a:p>
          <a:p>
            <a:pPr lvl="1"/>
            <a:r>
              <a:rPr lang="en-US" dirty="0"/>
              <a:t>Disproportionately high slave population (maroons)</a:t>
            </a:r>
          </a:p>
          <a:p>
            <a:pPr lvl="2"/>
            <a:r>
              <a:rPr lang="en-US" dirty="0"/>
              <a:t>40,000 white settlers, 30,000 </a:t>
            </a:r>
            <a:r>
              <a:rPr lang="en-US" dirty="0">
                <a:solidFill>
                  <a:srgbClr val="0432FF"/>
                </a:solidFill>
              </a:rPr>
              <a:t>Gens de Couleur</a:t>
            </a:r>
            <a:r>
              <a:rPr lang="en-US" dirty="0"/>
              <a:t>, 500,000 slaves </a:t>
            </a:r>
          </a:p>
          <a:p>
            <a:r>
              <a:rPr lang="en-US" dirty="0">
                <a:solidFill>
                  <a:srgbClr val="FF0000"/>
                </a:solidFill>
              </a:rPr>
              <a:t>Gens de Couleur </a:t>
            </a:r>
            <a:r>
              <a:rPr lang="en-US" dirty="0"/>
              <a:t>return from war and lead revolution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Toussaint Louverture </a:t>
            </a:r>
          </a:p>
          <a:p>
            <a:r>
              <a:rPr lang="en-US" dirty="0"/>
              <a:t>Only successful slave revolt</a:t>
            </a:r>
          </a:p>
          <a:p>
            <a:pPr lvl="1"/>
            <a:r>
              <a:rPr lang="en-US" dirty="0"/>
              <a:t>Desired egalitarian society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244A45-77E1-E748-82CD-454A818B4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530" y="3810000"/>
            <a:ext cx="4522470" cy="3103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9FAA4D-1E6A-1E46-A1DA-023970862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300" y="0"/>
            <a:ext cx="3314700" cy="381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C65959-E894-5F42-A046-8A72745D9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125" y="938784"/>
            <a:ext cx="2806618" cy="17678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5548D7-8476-414D-B36F-87C143E65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0125" y="4126991"/>
            <a:ext cx="1499239" cy="24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9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9CFC5-DBC8-FF40-BBF9-B622314C5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9" y="130899"/>
            <a:ext cx="10515600" cy="820077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latin typeface="+mn-lt"/>
              </a:rPr>
              <a:t>Latin American Revolutions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0E215-64AC-9748-9B80-C8EA54065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9" y="1072896"/>
            <a:ext cx="4852415" cy="5632705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432FF"/>
                </a:solidFill>
              </a:rPr>
              <a:t>Population by 1800 in Latin America</a:t>
            </a:r>
          </a:p>
          <a:p>
            <a:pPr lvl="1"/>
            <a:r>
              <a:rPr lang="en-US" dirty="0"/>
              <a:t>Peninsulares 30,000 (governed)</a:t>
            </a:r>
          </a:p>
          <a:p>
            <a:pPr lvl="1"/>
            <a:r>
              <a:rPr lang="en-US" dirty="0"/>
              <a:t>Creoles 3.5-million</a:t>
            </a:r>
          </a:p>
          <a:p>
            <a:pPr lvl="1"/>
            <a:r>
              <a:rPr lang="en-US" dirty="0"/>
              <a:t>Mestizos, Mulattos, Natives, Slaves 10-million</a:t>
            </a:r>
          </a:p>
          <a:p>
            <a:r>
              <a:rPr lang="en-US" dirty="0">
                <a:solidFill>
                  <a:srgbClr val="0432FF"/>
                </a:solidFill>
              </a:rPr>
              <a:t>Unlike French, Haitian or American Revolutions</a:t>
            </a:r>
          </a:p>
          <a:p>
            <a:pPr lvl="1"/>
            <a:r>
              <a:rPr lang="en-US" dirty="0"/>
              <a:t>Mestizos simply wanted to replace Peninsulares</a:t>
            </a:r>
          </a:p>
          <a:p>
            <a:pPr lvl="1"/>
            <a:r>
              <a:rPr lang="en-US" dirty="0"/>
              <a:t>Napoleon </a:t>
            </a:r>
          </a:p>
          <a:p>
            <a:r>
              <a:rPr lang="en-US" dirty="0">
                <a:solidFill>
                  <a:srgbClr val="0432FF"/>
                </a:solidFill>
              </a:rPr>
              <a:t>Most of Latin America gains independence</a:t>
            </a:r>
          </a:p>
          <a:p>
            <a:pPr lvl="1"/>
            <a:r>
              <a:rPr lang="en-US" dirty="0"/>
              <a:t>Society remined rigidly stratified 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5EDB76-CE58-5740-B130-036B765F2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414272"/>
            <a:ext cx="7315200" cy="45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2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56B28-0A63-E247-B547-8A38AFCC5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4440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+mn-lt"/>
              </a:rPr>
              <a:t>Freedom without 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DB67C-3B20-914B-B035-F199A0110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048" y="1289596"/>
            <a:ext cx="4394882" cy="542651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Women</a:t>
            </a:r>
          </a:p>
          <a:p>
            <a:pPr lvl="1"/>
            <a:r>
              <a:rPr lang="en-US" dirty="0" err="1">
                <a:solidFill>
                  <a:srgbClr val="0432FF"/>
                </a:solidFill>
              </a:rPr>
              <a:t>Olympe</a:t>
            </a:r>
            <a:r>
              <a:rPr lang="en-US" dirty="0">
                <a:solidFill>
                  <a:srgbClr val="0432FF"/>
                </a:solidFill>
              </a:rPr>
              <a:t> de Gouges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Declaration of the Rights of Woman and the Citizen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Mary Wollstonecraft</a:t>
            </a:r>
          </a:p>
          <a:p>
            <a:pPr lvl="1"/>
            <a:r>
              <a:rPr lang="en-US" dirty="0"/>
              <a:t>Elizabeth Cady Stanton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Seneca Falls Conference</a:t>
            </a:r>
          </a:p>
          <a:p>
            <a:r>
              <a:rPr lang="en-US" dirty="0"/>
              <a:t>Former slaves</a:t>
            </a:r>
          </a:p>
          <a:p>
            <a:pPr lvl="1"/>
            <a:r>
              <a:rPr lang="en-US" dirty="0"/>
              <a:t>African Americans</a:t>
            </a:r>
          </a:p>
          <a:p>
            <a:r>
              <a:rPr lang="en-US" dirty="0"/>
              <a:t>Latin America</a:t>
            </a:r>
          </a:p>
          <a:p>
            <a:pPr lvl="1"/>
            <a:r>
              <a:rPr lang="en-US" dirty="0"/>
              <a:t>Mestizos, Mulattos</a:t>
            </a:r>
          </a:p>
          <a:p>
            <a:r>
              <a:rPr lang="en-US" dirty="0"/>
              <a:t>Native Americans</a:t>
            </a:r>
          </a:p>
          <a:p>
            <a:r>
              <a:rPr lang="en-US" dirty="0"/>
              <a:t>Immigrants</a:t>
            </a:r>
          </a:p>
          <a:p>
            <a:r>
              <a:rPr lang="en-US" dirty="0"/>
              <a:t>Religions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92F6C8-0D98-094B-B84F-5503043E0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438" y="1289596"/>
            <a:ext cx="2267291" cy="3413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E12F2E-2162-7A4B-9D5B-5F58D0ADE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4244791"/>
            <a:ext cx="3810000" cy="264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3392A9-5C73-3542-8B8D-0DAC72F198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3" r="4251"/>
          <a:stretch/>
        </p:blipFill>
        <p:spPr>
          <a:xfrm>
            <a:off x="5519931" y="4851544"/>
            <a:ext cx="2449689" cy="1993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E7F6A1-5538-D54D-BA6B-91C7252AF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3784" y="4244791"/>
            <a:ext cx="1529526" cy="24713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1FB33F-0F87-CD49-82B0-5D4C271F8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6696" y="86383"/>
            <a:ext cx="2720160" cy="374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8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32F7E-CA42-E641-B83D-A2A9AAC1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42" y="23678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+mn-lt"/>
              </a:rPr>
              <a:t>Scientific Revolution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31A9B-F911-1B43-ACFF-8A8B69640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642" y="1562350"/>
            <a:ext cx="7551821" cy="5175333"/>
          </a:xfrm>
        </p:spPr>
        <p:txBody>
          <a:bodyPr>
            <a:noAutofit/>
          </a:bodyPr>
          <a:lstStyle/>
          <a:p>
            <a:r>
              <a:rPr lang="en-US" sz="4000" dirty="0"/>
              <a:t>16</a:t>
            </a:r>
            <a:r>
              <a:rPr lang="en-US" sz="4000" baseline="30000" dirty="0"/>
              <a:t>th</a:t>
            </a:r>
            <a:r>
              <a:rPr lang="en-US" sz="4000" dirty="0"/>
              <a:t>-17</a:t>
            </a:r>
            <a:r>
              <a:rPr lang="en-US" sz="4000" baseline="30000" dirty="0"/>
              <a:t>th</a:t>
            </a:r>
            <a:r>
              <a:rPr lang="en-US" sz="4000" dirty="0"/>
              <a:t> centuries (1500-1600 CE)</a:t>
            </a:r>
          </a:p>
          <a:p>
            <a:r>
              <a:rPr lang="en-US" sz="4000" dirty="0"/>
              <a:t>Emergence of Modern Science</a:t>
            </a:r>
          </a:p>
          <a:p>
            <a:pPr lvl="1"/>
            <a:r>
              <a:rPr lang="en-US" sz="3200" dirty="0"/>
              <a:t>Empirical evidence</a:t>
            </a:r>
          </a:p>
          <a:p>
            <a:pPr lvl="1"/>
            <a:r>
              <a:rPr lang="en-US" sz="3200" dirty="0"/>
              <a:t>Experimentation </a:t>
            </a:r>
          </a:p>
          <a:p>
            <a:pPr lvl="1"/>
            <a:r>
              <a:rPr lang="en-US" sz="3200" dirty="0">
                <a:solidFill>
                  <a:srgbClr val="0432FF"/>
                </a:solidFill>
              </a:rPr>
              <a:t>Scientific method</a:t>
            </a:r>
          </a:p>
          <a:p>
            <a:r>
              <a:rPr lang="en-US" sz="4000" dirty="0"/>
              <a:t>The universe is governed by </a:t>
            </a:r>
            <a:r>
              <a:rPr lang="en-US" sz="4000" dirty="0">
                <a:solidFill>
                  <a:srgbClr val="0432FF"/>
                </a:solidFill>
              </a:rPr>
              <a:t>Natural Laws</a:t>
            </a:r>
          </a:p>
          <a:p>
            <a:r>
              <a:rPr lang="en-US" sz="4000" dirty="0"/>
              <a:t>Influenced and inspired the </a:t>
            </a:r>
            <a:r>
              <a:rPr lang="en-US" sz="4000" dirty="0">
                <a:solidFill>
                  <a:srgbClr val="0432FF"/>
                </a:solidFill>
              </a:rPr>
              <a:t>Enlightenment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C24C1A-657B-0044-AC7A-94D6E5BD6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498" y="4008521"/>
            <a:ext cx="4892502" cy="2849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4EBE17-41F7-4C4C-8FD5-C4B04D30B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648" y="0"/>
            <a:ext cx="3266202" cy="400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7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51A11-AACA-1F41-B1D2-C6217E4FF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95" y="152735"/>
            <a:ext cx="10515600" cy="886035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+mn-lt"/>
              </a:rPr>
              <a:t>The Enlightenment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938E7-CDA4-DC43-8233-95FA7044D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95" y="1038770"/>
            <a:ext cx="7475621" cy="5686004"/>
          </a:xfrm>
        </p:spPr>
        <p:txBody>
          <a:bodyPr>
            <a:normAutofit fontScale="85000" lnSpcReduction="20000"/>
          </a:bodyPr>
          <a:lstStyle/>
          <a:p>
            <a:r>
              <a:rPr lang="en-US" sz="4700" dirty="0"/>
              <a:t>17</a:t>
            </a:r>
            <a:r>
              <a:rPr lang="en-US" sz="4700" baseline="30000" dirty="0"/>
              <a:t>th</a:t>
            </a:r>
            <a:r>
              <a:rPr lang="en-US" sz="4700" dirty="0"/>
              <a:t>-18</a:t>
            </a:r>
            <a:r>
              <a:rPr lang="en-US" sz="4700" baseline="30000" dirty="0"/>
              <a:t>th</a:t>
            </a:r>
            <a:r>
              <a:rPr lang="en-US" sz="4700" dirty="0"/>
              <a:t> centuries</a:t>
            </a:r>
          </a:p>
          <a:p>
            <a:r>
              <a:rPr lang="en-US" sz="4700" b="1" u="sng" dirty="0"/>
              <a:t>The Age of Reason </a:t>
            </a:r>
          </a:p>
          <a:p>
            <a:r>
              <a:rPr lang="en-US" sz="4700" dirty="0"/>
              <a:t>Inspired by </a:t>
            </a:r>
            <a:r>
              <a:rPr lang="en-US" sz="4700" dirty="0">
                <a:solidFill>
                  <a:srgbClr val="0432FF"/>
                </a:solidFill>
              </a:rPr>
              <a:t>Scientific Revolution</a:t>
            </a:r>
          </a:p>
          <a:p>
            <a:pPr lvl="1"/>
            <a:r>
              <a:rPr lang="en-US" sz="3800" dirty="0"/>
              <a:t>Natural Laws for humans?</a:t>
            </a:r>
          </a:p>
          <a:p>
            <a:r>
              <a:rPr lang="en-US" sz="4700" dirty="0">
                <a:solidFill>
                  <a:srgbClr val="0432FF"/>
                </a:solidFill>
              </a:rPr>
              <a:t>Philosophes</a:t>
            </a:r>
          </a:p>
          <a:p>
            <a:pPr lvl="1"/>
            <a:r>
              <a:rPr lang="en-US" sz="3800" dirty="0">
                <a:solidFill>
                  <a:srgbClr val="FF0000"/>
                </a:solidFill>
              </a:rPr>
              <a:t>John Locke </a:t>
            </a:r>
            <a:r>
              <a:rPr lang="en-US" sz="3800" dirty="0"/>
              <a:t>– natural rights </a:t>
            </a:r>
          </a:p>
          <a:p>
            <a:pPr lvl="1"/>
            <a:r>
              <a:rPr lang="en-US" sz="3800" dirty="0">
                <a:solidFill>
                  <a:srgbClr val="FF0000"/>
                </a:solidFill>
              </a:rPr>
              <a:t>Voltaire</a:t>
            </a:r>
            <a:r>
              <a:rPr lang="en-US" sz="3800" dirty="0"/>
              <a:t> – freedom of speech; religion </a:t>
            </a:r>
          </a:p>
          <a:p>
            <a:pPr lvl="1"/>
            <a:r>
              <a:rPr lang="en-US" sz="3800" dirty="0">
                <a:solidFill>
                  <a:srgbClr val="FF0000"/>
                </a:solidFill>
              </a:rPr>
              <a:t>Rousseau</a:t>
            </a:r>
            <a:r>
              <a:rPr lang="en-US" sz="3800" dirty="0"/>
              <a:t> – social contract</a:t>
            </a:r>
          </a:p>
          <a:p>
            <a:r>
              <a:rPr lang="en-US" sz="4700" dirty="0"/>
              <a:t>Challenges tradition</a:t>
            </a:r>
          </a:p>
          <a:p>
            <a:pPr lvl="1"/>
            <a:r>
              <a:rPr lang="en-US" sz="3800" dirty="0">
                <a:solidFill>
                  <a:srgbClr val="0432FF"/>
                </a:solidFill>
              </a:rPr>
              <a:t>Absolute rule </a:t>
            </a:r>
          </a:p>
          <a:p>
            <a:pPr lvl="1"/>
            <a:r>
              <a:rPr lang="en-US" sz="3800" dirty="0"/>
              <a:t>The Catholic church</a:t>
            </a:r>
          </a:p>
          <a:p>
            <a:pPr lvl="1"/>
            <a:r>
              <a:rPr lang="en-US" sz="3800" dirty="0"/>
              <a:t>Slavery 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839257-EB74-D645-BCCE-9AD243475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419" y="188662"/>
            <a:ext cx="2149581" cy="3513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5242AC-CD78-DE4E-8A71-B256D67E0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851" y="3965532"/>
            <a:ext cx="2190149" cy="27592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12468E-7382-BE46-95F7-E7BF353E4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961" y="0"/>
            <a:ext cx="3177732" cy="21496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D2DFD2-6BA5-9C43-B158-2098A4643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516" y="4793388"/>
            <a:ext cx="3130216" cy="206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2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E5B20-F7C5-BB44-B06B-A1E77BBAE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nlightenment Thinkers.mp4">
            <a:hlinkClick r:id="" action="ppaction://media"/>
            <a:extLst>
              <a:ext uri="{FF2B5EF4-FFF2-40B4-BE49-F238E27FC236}">
                <a16:creationId xmlns:a16="http://schemas.microsoft.com/office/drawing/2014/main" id="{E9F636AC-D2AE-644E-B570-C54B8CF4237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056" y="571591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25558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EE1D1-CE83-5F4B-BA07-3C517F6B8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5371D9-EBAB-AD48-963E-06F582FD5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5657" y="0"/>
            <a:ext cx="5566611" cy="689291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44A8CE-F17D-2B47-9F6F-74AC55B9C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140" y="2055813"/>
            <a:ext cx="3870660" cy="326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32967-5AEB-4A44-A41B-BE87D86F1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72" y="220746"/>
            <a:ext cx="7996373" cy="1325563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+mn-lt"/>
              </a:rPr>
              <a:t>French Revolution: CAUSES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21C63-52C1-464E-9041-92E3A1B6F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8" y="1546309"/>
            <a:ext cx="6421541" cy="508962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>
                <a:solidFill>
                  <a:srgbClr val="0432FF"/>
                </a:solidFill>
              </a:rPr>
              <a:t>Estate-System – Ancien Regime</a:t>
            </a:r>
          </a:p>
          <a:p>
            <a:pPr lvl="1"/>
            <a:r>
              <a:rPr lang="en-US" sz="3600" dirty="0"/>
              <a:t>1</a:t>
            </a:r>
            <a:r>
              <a:rPr lang="en-US" sz="3600" baseline="30000" dirty="0"/>
              <a:t>st</a:t>
            </a:r>
            <a:r>
              <a:rPr lang="en-US" sz="3600" dirty="0"/>
              <a:t> Estate: Catholic church</a:t>
            </a:r>
          </a:p>
          <a:p>
            <a:pPr lvl="1"/>
            <a:r>
              <a:rPr lang="en-US" sz="3600" dirty="0"/>
              <a:t>2</a:t>
            </a:r>
            <a:r>
              <a:rPr lang="en-US" sz="3600" baseline="30000" dirty="0"/>
              <a:t>nd</a:t>
            </a:r>
            <a:r>
              <a:rPr lang="en-US" sz="3600" dirty="0"/>
              <a:t> Estate: Nobles </a:t>
            </a:r>
          </a:p>
          <a:p>
            <a:pPr lvl="1"/>
            <a:r>
              <a:rPr lang="en-US" sz="3600" dirty="0"/>
              <a:t>3</a:t>
            </a:r>
            <a:r>
              <a:rPr lang="en-US" sz="3600" baseline="30000" dirty="0"/>
              <a:t>rd</a:t>
            </a:r>
            <a:r>
              <a:rPr lang="en-US" sz="3600" dirty="0"/>
              <a:t> Estate: Everyone else (peasants, Bourgeoisie)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>
                <a:solidFill>
                  <a:srgbClr val="0432FF"/>
                </a:solidFill>
              </a:rPr>
              <a:t>Famine – climate change</a:t>
            </a:r>
          </a:p>
          <a:p>
            <a:pPr lvl="1"/>
            <a:r>
              <a:rPr lang="en-US" sz="3600" dirty="0"/>
              <a:t>The Little Ice Age</a:t>
            </a:r>
          </a:p>
          <a:p>
            <a:pPr marL="742950" indent="-742950">
              <a:buFont typeface="+mj-lt"/>
              <a:buAutoNum type="arabicPeriod"/>
            </a:pPr>
            <a:endParaRPr lang="en-US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DAE4F9-4C86-BB49-A51D-CB07F4DF28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8"/>
          <a:stretch/>
        </p:blipFill>
        <p:spPr>
          <a:xfrm>
            <a:off x="8169092" y="1"/>
            <a:ext cx="4016301" cy="31300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A3A7A6-9957-1F45-AF77-3E55551B7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968" y="3898447"/>
            <a:ext cx="5288032" cy="3080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30015D-7CA8-024E-A0FD-E1DC27B07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68" y="1648585"/>
            <a:ext cx="7701701" cy="513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2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63BEE-9FD6-2D4E-94E4-C44D91383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3" y="260622"/>
            <a:ext cx="7887261" cy="1040640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+mn-lt"/>
              </a:rPr>
              <a:t>French Revolution: CAUSES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CDB4D-DB81-4746-8A2A-BD8317812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83" y="1301262"/>
            <a:ext cx="6646817" cy="538089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4000" dirty="0">
                <a:solidFill>
                  <a:srgbClr val="0432FF"/>
                </a:solidFill>
              </a:rPr>
              <a:t>Economic – deficit spending </a:t>
            </a:r>
          </a:p>
          <a:p>
            <a:pPr lvl="1"/>
            <a:r>
              <a:rPr lang="en-US" sz="3200" dirty="0"/>
              <a:t>Excesses of </a:t>
            </a:r>
            <a:r>
              <a:rPr lang="en-US" sz="3200" dirty="0">
                <a:solidFill>
                  <a:srgbClr val="FF0000"/>
                </a:solidFill>
              </a:rPr>
              <a:t>Versailles</a:t>
            </a:r>
          </a:p>
          <a:p>
            <a:pPr lvl="1"/>
            <a:r>
              <a:rPr lang="en-US" sz="3200" dirty="0"/>
              <a:t>Wars (7-years war; American Revolution)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sz="4000" dirty="0">
                <a:solidFill>
                  <a:srgbClr val="0432FF"/>
                </a:solidFill>
              </a:rPr>
              <a:t>Leadership</a:t>
            </a:r>
          </a:p>
          <a:p>
            <a:pPr lvl="1"/>
            <a:r>
              <a:rPr lang="en-US" sz="3200" dirty="0"/>
              <a:t>King </a:t>
            </a:r>
            <a:r>
              <a:rPr lang="en-US" sz="3200" dirty="0">
                <a:solidFill>
                  <a:srgbClr val="FF0000"/>
                </a:solidFill>
              </a:rPr>
              <a:t>Louis XVI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Estates-General</a:t>
            </a:r>
            <a:r>
              <a:rPr lang="en-US" sz="3200" dirty="0"/>
              <a:t> meeting</a:t>
            </a:r>
          </a:p>
          <a:p>
            <a:pPr lvl="2"/>
            <a:r>
              <a:rPr lang="en-US" sz="2400" dirty="0">
                <a:solidFill>
                  <a:srgbClr val="FF0000"/>
                </a:solidFill>
              </a:rPr>
              <a:t>Tennis Court Oath</a:t>
            </a:r>
          </a:p>
          <a:p>
            <a:r>
              <a:rPr lang="en-US" sz="3200" dirty="0">
                <a:solidFill>
                  <a:srgbClr val="0432FF"/>
                </a:solidFill>
              </a:rPr>
              <a:t>Storming of the Bastille July, 1789</a:t>
            </a:r>
          </a:p>
          <a:p>
            <a:pPr lvl="1"/>
            <a:r>
              <a:rPr lang="en-US" sz="2800" dirty="0"/>
              <a:t>Begins revolution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 startAt="3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C2DA23-D676-AE49-A5BC-0230FCAF9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444" y="0"/>
            <a:ext cx="4093556" cy="3591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048F15-8629-924C-9559-D4F1AC7BB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369" y="2996070"/>
            <a:ext cx="3643523" cy="23734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ABE213-8E0C-874F-A6C2-1F87E0CCCE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50" r="12550"/>
          <a:stretch/>
        </p:blipFill>
        <p:spPr>
          <a:xfrm>
            <a:off x="8809892" y="4314024"/>
            <a:ext cx="3398592" cy="254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4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ACBA6-4CFF-F744-AED7-77426FDCA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255397"/>
            <a:ext cx="11804904" cy="841883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+mn-lt"/>
              </a:rPr>
              <a:t>Phases of the French Revolution 1789-1815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AF521-76FC-434B-B47A-70A7DA372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" y="1280160"/>
            <a:ext cx="5818632" cy="52547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National Assembly – 1</a:t>
            </a:r>
            <a:r>
              <a:rPr lang="en-US" baseline="30000" dirty="0">
                <a:solidFill>
                  <a:srgbClr val="0432FF"/>
                </a:solidFill>
              </a:rPr>
              <a:t>st</a:t>
            </a:r>
            <a:r>
              <a:rPr lang="en-US" dirty="0">
                <a:solidFill>
                  <a:srgbClr val="0432FF"/>
                </a:solidFill>
              </a:rPr>
              <a:t> phase</a:t>
            </a:r>
          </a:p>
          <a:p>
            <a:pPr lvl="1"/>
            <a:r>
              <a:rPr lang="en-US" dirty="0"/>
              <a:t>Abolishes estate-system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Declaration of the Rights of Man</a:t>
            </a:r>
          </a:p>
          <a:p>
            <a:r>
              <a:rPr lang="en-US" dirty="0">
                <a:solidFill>
                  <a:srgbClr val="0432FF"/>
                </a:solidFill>
              </a:rPr>
              <a:t>National Convention – 2</a:t>
            </a:r>
            <a:r>
              <a:rPr lang="en-US" baseline="30000" dirty="0">
                <a:solidFill>
                  <a:srgbClr val="0432FF"/>
                </a:solidFill>
              </a:rPr>
              <a:t>nd</a:t>
            </a:r>
            <a:r>
              <a:rPr lang="en-US" dirty="0">
                <a:solidFill>
                  <a:srgbClr val="0432FF"/>
                </a:solidFill>
              </a:rPr>
              <a:t> phase</a:t>
            </a:r>
          </a:p>
          <a:p>
            <a:pPr lvl="1"/>
            <a:r>
              <a:rPr lang="en-US" dirty="0"/>
              <a:t>Radicals (Jacobins, Sans-Culottes)</a:t>
            </a:r>
          </a:p>
          <a:p>
            <a:pPr lvl="1"/>
            <a:r>
              <a:rPr lang="en-US" dirty="0"/>
              <a:t>Execution of </a:t>
            </a:r>
            <a:r>
              <a:rPr lang="en-US" dirty="0">
                <a:solidFill>
                  <a:srgbClr val="FF0000"/>
                </a:solidFill>
              </a:rPr>
              <a:t>Louis XVI</a:t>
            </a:r>
          </a:p>
          <a:p>
            <a:pPr lvl="1"/>
            <a:r>
              <a:rPr lang="en-US" dirty="0"/>
              <a:t>New Constitution – Republic </a:t>
            </a:r>
          </a:p>
          <a:p>
            <a:pPr lvl="1"/>
            <a:r>
              <a:rPr lang="en-US" dirty="0"/>
              <a:t>War…with everyone!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Reign of Terror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CE1D1A-766F-B344-BCDC-9859AD019CE8}"/>
              </a:ext>
            </a:extLst>
          </p:cNvPr>
          <p:cNvSpPr txBox="1">
            <a:spLocks/>
          </p:cNvSpPr>
          <p:nvPr/>
        </p:nvSpPr>
        <p:spPr>
          <a:xfrm>
            <a:off x="5891784" y="1267968"/>
            <a:ext cx="5818632" cy="5254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432FF"/>
                </a:solidFill>
              </a:rPr>
              <a:t>Directory – 3</a:t>
            </a:r>
            <a:r>
              <a:rPr lang="en-US" baseline="30000" dirty="0">
                <a:solidFill>
                  <a:srgbClr val="0432FF"/>
                </a:solidFill>
              </a:rPr>
              <a:t>rd</a:t>
            </a:r>
            <a:r>
              <a:rPr lang="en-US" dirty="0">
                <a:solidFill>
                  <a:srgbClr val="0432FF"/>
                </a:solidFill>
              </a:rPr>
              <a:t> phase</a:t>
            </a:r>
          </a:p>
          <a:p>
            <a:pPr lvl="1"/>
            <a:r>
              <a:rPr lang="en-US" dirty="0"/>
              <a:t>Ineffective</a:t>
            </a:r>
          </a:p>
          <a:p>
            <a:r>
              <a:rPr lang="en-US" dirty="0">
                <a:solidFill>
                  <a:srgbClr val="0432FF"/>
                </a:solidFill>
              </a:rPr>
              <a:t>Napoleon – 4</a:t>
            </a:r>
            <a:r>
              <a:rPr lang="en-US" baseline="30000" dirty="0">
                <a:solidFill>
                  <a:srgbClr val="0432FF"/>
                </a:solidFill>
              </a:rPr>
              <a:t>th</a:t>
            </a:r>
            <a:r>
              <a:rPr lang="en-US" dirty="0">
                <a:solidFill>
                  <a:srgbClr val="0432FF"/>
                </a:solidFill>
              </a:rPr>
              <a:t> phase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Napoleonic code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Concordat of 1801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Continental system</a:t>
            </a:r>
          </a:p>
          <a:p>
            <a:pPr lvl="1"/>
            <a:r>
              <a:rPr lang="en-US" dirty="0"/>
              <a:t>Downfall – Russia; </a:t>
            </a:r>
            <a:r>
              <a:rPr lang="en-US" dirty="0">
                <a:solidFill>
                  <a:srgbClr val="FF0000"/>
                </a:solidFill>
              </a:rPr>
              <a:t>Waterloo</a:t>
            </a:r>
          </a:p>
          <a:p>
            <a:r>
              <a:rPr lang="en-US" dirty="0">
                <a:solidFill>
                  <a:srgbClr val="0432FF"/>
                </a:solidFill>
              </a:rPr>
              <a:t>Congress of Vienna</a:t>
            </a:r>
          </a:p>
          <a:p>
            <a:pPr lvl="1"/>
            <a:r>
              <a:rPr lang="en-US" dirty="0"/>
              <a:t>Restores monarchies (legitimacy) </a:t>
            </a:r>
          </a:p>
          <a:p>
            <a:pPr lvl="1"/>
            <a:r>
              <a:rPr lang="en-US" dirty="0"/>
              <a:t>Balance of power</a:t>
            </a:r>
          </a:p>
          <a:p>
            <a:r>
              <a:rPr lang="en-US" dirty="0"/>
              <a:t>Rise of </a:t>
            </a:r>
            <a:r>
              <a:rPr lang="en-US" dirty="0">
                <a:solidFill>
                  <a:srgbClr val="0432FF"/>
                </a:solidFill>
              </a:rPr>
              <a:t>Nationalism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DF2F25-21AA-3D47-BCD5-85B402E07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148" y="5087842"/>
            <a:ext cx="2560828" cy="177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5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1A83C-478B-644C-A163-6E260DE2B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" y="107195"/>
            <a:ext cx="10515600" cy="932697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+mn-lt"/>
              </a:rPr>
              <a:t>Nationalism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BD63B-501C-904E-83ED-01C33D74F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48" y="1039892"/>
            <a:ext cx="8187041" cy="550721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432FF"/>
                </a:solidFill>
              </a:rPr>
              <a:t>Nation = </a:t>
            </a:r>
            <a:r>
              <a:rPr lang="en-US" sz="3600" dirty="0"/>
              <a:t>a large body of people united by common descent, history, culture or language</a:t>
            </a:r>
          </a:p>
          <a:p>
            <a:r>
              <a:rPr lang="en-US" sz="3600" dirty="0">
                <a:solidFill>
                  <a:srgbClr val="0432FF"/>
                </a:solidFill>
              </a:rPr>
              <a:t>State = </a:t>
            </a:r>
            <a:r>
              <a:rPr lang="en-US" sz="3600" dirty="0"/>
              <a:t>a political community under one government</a:t>
            </a:r>
          </a:p>
          <a:p>
            <a:r>
              <a:rPr lang="en-US" sz="3600" dirty="0">
                <a:solidFill>
                  <a:srgbClr val="0432FF"/>
                </a:solidFill>
              </a:rPr>
              <a:t>Nation-State</a:t>
            </a:r>
            <a:r>
              <a:rPr lang="en-US" sz="3600" dirty="0"/>
              <a:t> versus </a:t>
            </a:r>
            <a:r>
              <a:rPr lang="en-US" sz="3600" dirty="0">
                <a:solidFill>
                  <a:srgbClr val="0432FF"/>
                </a:solidFill>
              </a:rPr>
              <a:t>Multiethnic State</a:t>
            </a:r>
          </a:p>
          <a:p>
            <a:pPr lvl="1"/>
            <a:r>
              <a:rPr lang="en-US" sz="3200" dirty="0"/>
              <a:t>France, Spain, Japan</a:t>
            </a:r>
          </a:p>
          <a:p>
            <a:pPr lvl="1"/>
            <a:r>
              <a:rPr lang="en-US" sz="3200" dirty="0"/>
              <a:t>United States, Canada, United Kingdom</a:t>
            </a:r>
          </a:p>
          <a:p>
            <a:r>
              <a:rPr lang="en-US" sz="3600" dirty="0">
                <a:solidFill>
                  <a:srgbClr val="0432FF"/>
                </a:solidFill>
              </a:rPr>
              <a:t>Nationalism = </a:t>
            </a:r>
            <a:r>
              <a:rPr lang="en-US" sz="3600" dirty="0"/>
              <a:t>strong pride in one’s nation</a:t>
            </a:r>
          </a:p>
          <a:p>
            <a:pPr lvl="1"/>
            <a:r>
              <a:rPr lang="en-US" sz="3200" dirty="0"/>
              <a:t>Propaganda and compulsory education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C2A296-AD22-A048-A28C-5E2485E55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105" y="9506"/>
            <a:ext cx="2580517" cy="34318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DB0F7F-8F15-2A47-9A75-B6B805F6B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728" y="3396172"/>
            <a:ext cx="3749272" cy="34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5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1701</TotalTime>
  <Words>426</Words>
  <Application>Microsoft Macintosh PowerPoint</Application>
  <PresentationFormat>Widescreen</PresentationFormat>
  <Paragraphs>103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Chapter 29 Notes</vt:lpstr>
      <vt:lpstr>Scientific Revolution</vt:lpstr>
      <vt:lpstr>The Enlightenment</vt:lpstr>
      <vt:lpstr>PowerPoint Presentation</vt:lpstr>
      <vt:lpstr>PowerPoint Presentation</vt:lpstr>
      <vt:lpstr>French Revolution: CAUSES</vt:lpstr>
      <vt:lpstr>French Revolution: CAUSES</vt:lpstr>
      <vt:lpstr>Phases of the French Revolution 1789-1815</vt:lpstr>
      <vt:lpstr>Nationalism</vt:lpstr>
      <vt:lpstr>Haitian Revolution 1791-1804</vt:lpstr>
      <vt:lpstr>Latin American Revolutions </vt:lpstr>
      <vt:lpstr>Freedom without Equality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29 Notes</dc:title>
  <dc:creator>Rene Paragas</dc:creator>
  <cp:lastModifiedBy>Rene Paragas</cp:lastModifiedBy>
  <cp:revision>19</cp:revision>
  <dcterms:created xsi:type="dcterms:W3CDTF">2020-01-16T13:44:06Z</dcterms:created>
  <dcterms:modified xsi:type="dcterms:W3CDTF">2020-01-17T18:05:47Z</dcterms:modified>
</cp:coreProperties>
</file>