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7"/>
  </p:notesMasterIdLst>
  <p:sldIdLst>
    <p:sldId id="258" r:id="rId2"/>
    <p:sldId id="256" r:id="rId3"/>
    <p:sldId id="257" r:id="rId4"/>
    <p:sldId id="259" r:id="rId5"/>
    <p:sldId id="272" r:id="rId6"/>
    <p:sldId id="260" r:id="rId7"/>
    <p:sldId id="261" r:id="rId8"/>
    <p:sldId id="262" r:id="rId9"/>
    <p:sldId id="263" r:id="rId10"/>
    <p:sldId id="264" r:id="rId11"/>
    <p:sldId id="265" r:id="rId12"/>
    <p:sldId id="273" r:id="rId13"/>
    <p:sldId id="266" r:id="rId14"/>
    <p:sldId id="267" r:id="rId15"/>
    <p:sldId id="274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432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776"/>
    <p:restoredTop sz="93077"/>
  </p:normalViewPr>
  <p:slideViewPr>
    <p:cSldViewPr snapToGrid="0" snapToObjects="1">
      <p:cViewPr>
        <p:scale>
          <a:sx n="41" d="100"/>
          <a:sy n="41" d="100"/>
        </p:scale>
        <p:origin x="1256" y="5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B2F8928-1623-A34B-8DF1-4EC6B0D810BA}" type="datetimeFigureOut">
              <a:rPr lang="en-US" smtClean="0"/>
              <a:t>9/25/19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6FBEA20-9EF8-3F4F-8005-EB856BEB43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92362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 explain that Britain has had wave after wave of migrations (invaders). Romans (1</a:t>
            </a:r>
            <a:r>
              <a:rPr lang="en-US" baseline="30000" dirty="0"/>
              <a:t>st</a:t>
            </a:r>
            <a:r>
              <a:rPr lang="en-US" dirty="0"/>
              <a:t> century BCE), Angles and Saxons (5</a:t>
            </a:r>
            <a:r>
              <a:rPr lang="en-US" baseline="30000" dirty="0"/>
              <a:t>th</a:t>
            </a:r>
            <a:r>
              <a:rPr lang="en-US" dirty="0"/>
              <a:t> century CE), Vikings (9</a:t>
            </a:r>
            <a:r>
              <a:rPr lang="en-US" baseline="30000" dirty="0"/>
              <a:t>th</a:t>
            </a:r>
            <a:r>
              <a:rPr lang="en-US" dirty="0"/>
              <a:t> century CE), Normans (11</a:t>
            </a:r>
            <a:r>
              <a:rPr lang="en-US" baseline="30000" dirty="0"/>
              <a:t>th</a:t>
            </a:r>
            <a:r>
              <a:rPr lang="en-US" dirty="0"/>
              <a:t> century CE).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27C6E2B-8656-8C4E-A35E-44D962E14781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49377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535B94-BD25-E34F-8A97-F343F72A232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9960864-1346-D74F-9EED-B953BB0EA7A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18CA8AC-759B-0A4B-9C31-975F0E01B2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75F2F4-D4B8-764B-8398-2D0107353CF3}" type="datetimeFigureOut">
              <a:rPr lang="en-US" smtClean="0"/>
              <a:t>9/25/19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D0045DF-4C62-C547-B84C-D05641A251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A3AFC87-A12F-694A-90E8-FA16DC6E97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5F6633-49DE-1A41-8849-3A9FE88A7B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517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361FA0-7287-7547-AB3F-273BDAEBBD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92F9634-80E4-4644-B8C4-6D86BDE3C33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9074C26-758E-D449-96C8-DC8881B236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75F2F4-D4B8-764B-8398-2D0107353CF3}" type="datetimeFigureOut">
              <a:rPr lang="en-US" smtClean="0"/>
              <a:t>9/25/19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C3A786-4818-1C43-A2E5-F2C2CB5DF8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99A284E-770D-D441-9A02-C96D2CC13E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5F6633-49DE-1A41-8849-3A9FE88A7B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79192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A6403DD-6ACE-1646-9CB8-9574E5073A4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D253390-A4F8-2E4C-B604-EC2A3BE90D6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D4D029B-41A9-8E40-8A5F-BA89A4806A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75F2F4-D4B8-764B-8398-2D0107353CF3}" type="datetimeFigureOut">
              <a:rPr lang="en-US" smtClean="0"/>
              <a:t>9/25/19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ADE7BBE-A8A2-724C-A64D-EEA846B2F5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CC89FD8-12D6-984B-BB55-B86B8EF672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5F6633-49DE-1A41-8849-3A9FE88A7B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78616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70C9B4-A4FA-224D-A05B-685F18D4E3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9C29C8-C2DF-434C-B740-C90DF7C79EC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D349714-4A57-4B49-9D49-AD23C15FC4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75F2F4-D4B8-764B-8398-2D0107353CF3}" type="datetimeFigureOut">
              <a:rPr lang="en-US" smtClean="0"/>
              <a:t>9/25/19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D55B66C-BEA5-D048-94E3-1AC283949B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76B072E-81B3-FF4A-A76D-02D4D7150A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5F6633-49DE-1A41-8849-3A9FE88A7B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21626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38B569-FD5C-0F47-968A-6B9E842F2D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1CD6891-7DBC-B748-B91E-86761942836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A654172-7FE9-3B49-82EB-F0412651E3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75F2F4-D4B8-764B-8398-2D0107353CF3}" type="datetimeFigureOut">
              <a:rPr lang="en-US" smtClean="0"/>
              <a:t>9/25/19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BF6E3CA-F73D-B842-B5B6-C2EBE4211F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0913D15-3508-A24A-9D66-EEBE1B9364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5F6633-49DE-1A41-8849-3A9FE88A7B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17559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CF5B6E-B86A-5447-A2F2-D925E28390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83A73F-AE71-6B46-AD3A-3EA563BED33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7190928-FB5C-DD45-AF03-7C8AA27C0B2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3CA043B-FC7F-7240-8DA7-524BEEFD1B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75F2F4-D4B8-764B-8398-2D0107353CF3}" type="datetimeFigureOut">
              <a:rPr lang="en-US" smtClean="0"/>
              <a:t>9/25/19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E134A08-3340-E140-9E05-FD39FB7E91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538276B-93AF-F648-BC25-788389F080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5F6633-49DE-1A41-8849-3A9FE88A7B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48363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E785B0-870D-9B41-94A7-E5EEB7DE83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281726C-0FED-394B-AC85-D43A86F8F9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CE5E0AF-9E73-D849-8985-9E6B7AD7806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A4530D1-08C6-5D49-A1D3-40BE5F64EB2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0360A83-E0CA-D648-9655-1B1A9CC11ED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BC1532E-2B47-4F45-B2E5-1992B6190B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75F2F4-D4B8-764B-8398-2D0107353CF3}" type="datetimeFigureOut">
              <a:rPr lang="en-US" smtClean="0"/>
              <a:t>9/25/19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F4EE351-A3C2-9F4F-9DB1-41FBBD0F2C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8215766-24C2-FF40-9D7B-0847C1EC3A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5F6633-49DE-1A41-8849-3A9FE88A7B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58798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0EEA77-8CF2-D245-B3C3-BFABD2AA1A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084BA16-66D2-3C46-B2A5-AA9C8FDEC3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75F2F4-D4B8-764B-8398-2D0107353CF3}" type="datetimeFigureOut">
              <a:rPr lang="en-US" smtClean="0"/>
              <a:t>9/25/19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BE1A787-7C61-B04B-AD16-7E1F4A7C5E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CDF48D0-8D75-0040-93E9-672274289A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5F6633-49DE-1A41-8849-3A9FE88A7B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12040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5C7AEB8-25D9-7B40-B97F-3E9040D440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75F2F4-D4B8-764B-8398-2D0107353CF3}" type="datetimeFigureOut">
              <a:rPr lang="en-US" smtClean="0"/>
              <a:t>9/25/19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E88BE90-2E6B-0841-9376-DF8E06CD51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AC2D842-5926-7D45-ACB3-051B7253FB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5F6633-49DE-1A41-8849-3A9FE88A7B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58979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C5807F-BF85-E945-85A6-29E8081F5B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E48C81-150F-F041-A4F2-2560459C9F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F91737C-3BF7-EE44-A055-68AB5D544BE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010864A-C038-B84A-95C4-FEBE2BDC36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75F2F4-D4B8-764B-8398-2D0107353CF3}" type="datetimeFigureOut">
              <a:rPr lang="en-US" smtClean="0"/>
              <a:t>9/25/19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FBA97BE-F8AA-C146-B747-153F144EEF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082F19E-680F-034F-B541-5A6B1894D5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5F6633-49DE-1A41-8849-3A9FE88A7B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28893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286C6E-F482-9943-AB5A-310CFE6B1F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307A0CD-9E14-AE43-9EAA-4169513A973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F183D9F-FA04-A14D-BB7A-EF49A471001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F1942F8-BBB7-1449-AB65-060F5A6A23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75F2F4-D4B8-764B-8398-2D0107353CF3}" type="datetimeFigureOut">
              <a:rPr lang="en-US" smtClean="0"/>
              <a:t>9/25/19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9EA08E8-0E9C-A941-B5F2-2265DDD656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2A44052-B9ED-8948-B2DE-5FE3BD505F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5F6633-49DE-1A41-8849-3A9FE88A7B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82948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A9F1876-8732-4A40-8D8A-BA3AF0C6A0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AB3C2A1-FCA7-7442-AACB-CB541C93988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B655457-9293-2143-98A1-739BBEA8AC2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75F2F4-D4B8-764B-8398-2D0107353CF3}" type="datetimeFigureOut">
              <a:rPr lang="en-US" smtClean="0"/>
              <a:t>9/25/19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9739893-4D18-734A-BC25-AA646DB144E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ABAADCB-9119-A448-9CB5-181C375BA08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5F6633-49DE-1A41-8849-3A9FE88A7B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7609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2.gi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gif"/><Relationship Id="rId5" Type="http://schemas.openxmlformats.org/officeDocument/2006/relationships/image" Target="../media/image9.jpg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B16F72-098F-1744-8EAE-BE282D537A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4975" y="245835"/>
            <a:ext cx="10515600" cy="1325563"/>
          </a:xfrm>
        </p:spPr>
        <p:txBody>
          <a:bodyPr/>
          <a:lstStyle/>
          <a:p>
            <a:r>
              <a:rPr lang="en-US" b="1" dirty="0"/>
              <a:t>Warm-up 9/24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A2A55C3E-65AC-D840-B8EE-6C9549255A0C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5953352" y="245835"/>
            <a:ext cx="6046107" cy="6046107"/>
          </a:xfrm>
        </p:spPr>
      </p:pic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FE7573AF-F76E-FB41-A413-EC3D7881EA0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270101" y="1571397"/>
            <a:ext cx="5346928" cy="4720545"/>
          </a:xfrm>
        </p:spPr>
        <p:txBody>
          <a:bodyPr/>
          <a:lstStyle/>
          <a:p>
            <a:r>
              <a:rPr lang="en-US" dirty="0"/>
              <a:t>Can you define what a nation-state is?</a:t>
            </a:r>
          </a:p>
          <a:p>
            <a:endParaRPr lang="en-US" dirty="0"/>
          </a:p>
          <a:p>
            <a:r>
              <a:rPr lang="en-US" dirty="0"/>
              <a:t>A sovereign state whose citizens or subjects are relatively homogeneous in factors such as language or common descent</a:t>
            </a:r>
          </a:p>
        </p:txBody>
      </p:sp>
    </p:spTree>
    <p:extLst>
      <p:ext uri="{BB962C8B-B14F-4D97-AF65-F5344CB8AC3E}">
        <p14:creationId xmlns:p14="http://schemas.microsoft.com/office/powerpoint/2010/main" val="5231936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C5A58F-7ECC-4644-9051-C8E09ED860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1730" y="186221"/>
            <a:ext cx="10515600" cy="867327"/>
          </a:xfrm>
        </p:spPr>
        <p:txBody>
          <a:bodyPr/>
          <a:lstStyle/>
          <a:p>
            <a:r>
              <a:rPr lang="en-US" b="1" dirty="0"/>
              <a:t>Economic – Agriculture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58ECCD-182F-C948-9B00-04DDEA9F74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053548"/>
            <a:ext cx="9017777" cy="5792404"/>
          </a:xfrm>
        </p:spPr>
        <p:txBody>
          <a:bodyPr>
            <a:normAutofit fontScale="92500" lnSpcReduction="20000"/>
          </a:bodyPr>
          <a:lstStyle/>
          <a:p>
            <a:r>
              <a:rPr lang="en-US" b="1" dirty="0">
                <a:solidFill>
                  <a:srgbClr val="0432FF"/>
                </a:solidFill>
              </a:rPr>
              <a:t>Increased agricultural growth</a:t>
            </a:r>
          </a:p>
          <a:p>
            <a:r>
              <a:rPr lang="en-US" dirty="0"/>
              <a:t>Expansion of arable lands</a:t>
            </a:r>
          </a:p>
          <a:p>
            <a:r>
              <a:rPr lang="en-US" u="sng" dirty="0"/>
              <a:t>Improved techniques</a:t>
            </a:r>
          </a:p>
          <a:p>
            <a:pPr lvl="1"/>
            <a:r>
              <a:rPr lang="en-US" dirty="0"/>
              <a:t>Crop rotation</a:t>
            </a:r>
          </a:p>
          <a:p>
            <a:pPr lvl="1"/>
            <a:r>
              <a:rPr lang="en-US" dirty="0"/>
              <a:t>Beans - nitrogen</a:t>
            </a:r>
          </a:p>
          <a:p>
            <a:pPr lvl="1"/>
            <a:r>
              <a:rPr lang="en-US" dirty="0"/>
              <a:t>Domestic animals – fertilizers</a:t>
            </a:r>
          </a:p>
          <a:p>
            <a:pPr lvl="1"/>
            <a:r>
              <a:rPr lang="en-US" dirty="0"/>
              <a:t>Fish ponds</a:t>
            </a:r>
          </a:p>
          <a:p>
            <a:pPr lvl="1"/>
            <a:r>
              <a:rPr lang="en-US" dirty="0"/>
              <a:t>Agricultural journals</a:t>
            </a:r>
          </a:p>
          <a:p>
            <a:r>
              <a:rPr lang="en-US" u="sng" dirty="0"/>
              <a:t>Improved tools and tech</a:t>
            </a:r>
          </a:p>
          <a:p>
            <a:pPr lvl="1"/>
            <a:r>
              <a:rPr lang="en-US" dirty="0"/>
              <a:t>Horse shoe</a:t>
            </a:r>
          </a:p>
          <a:p>
            <a:pPr lvl="1"/>
            <a:r>
              <a:rPr lang="en-US" dirty="0"/>
              <a:t>Horse collar</a:t>
            </a:r>
          </a:p>
          <a:p>
            <a:pPr lvl="1"/>
            <a:r>
              <a:rPr lang="en-US" dirty="0"/>
              <a:t>Heavy iron plow (early middle-ages)</a:t>
            </a:r>
          </a:p>
          <a:p>
            <a:r>
              <a:rPr lang="en-US" u="sng" dirty="0"/>
              <a:t>New Crops from Islamic world: </a:t>
            </a:r>
            <a:r>
              <a:rPr lang="en-US" dirty="0"/>
              <a:t>rice, spinach, eggplant, artichokes, lemons, limes, oranges, melons</a:t>
            </a:r>
          </a:p>
          <a:p>
            <a:r>
              <a:rPr lang="en-US" b="1" dirty="0"/>
              <a:t>Environmental</a:t>
            </a:r>
            <a:r>
              <a:rPr lang="en-US" dirty="0"/>
              <a:t> = middle-warm period</a:t>
            </a:r>
          </a:p>
          <a:p>
            <a:r>
              <a:rPr lang="en-US" b="1" dirty="0"/>
              <a:t>Result</a:t>
            </a:r>
            <a:r>
              <a:rPr lang="en-US" dirty="0"/>
              <a:t> = population growth/ urbanization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D2FBAE8-11D3-C747-A1C7-9BE1F7F2A53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67013" y="0"/>
            <a:ext cx="5824987" cy="395577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0FF747E-6C45-1A4C-9C27-7EF3367653A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79506" y="3955774"/>
            <a:ext cx="2492990" cy="28901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99551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360200-E0DC-AC45-B094-5D93ACBBFD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1853" y="166343"/>
            <a:ext cx="10515600" cy="1325563"/>
          </a:xfrm>
        </p:spPr>
        <p:txBody>
          <a:bodyPr/>
          <a:lstStyle/>
          <a:p>
            <a:r>
              <a:rPr lang="en-US" b="1" dirty="0"/>
              <a:t>Economic – Trade Expanded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3E215D-5288-8440-9B7B-675364819D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1853" y="1232452"/>
            <a:ext cx="6945756" cy="5625547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Revival of towns and trade</a:t>
            </a:r>
          </a:p>
          <a:p>
            <a:r>
              <a:rPr lang="en-US" dirty="0"/>
              <a:t>Urbanization</a:t>
            </a:r>
          </a:p>
          <a:p>
            <a:r>
              <a:rPr lang="en-US" u="sng" dirty="0"/>
              <a:t>Specialization of labor: </a:t>
            </a:r>
            <a:r>
              <a:rPr lang="en-US" dirty="0"/>
              <a:t>artisans, craft workers, merchants, professionals</a:t>
            </a:r>
          </a:p>
          <a:p>
            <a:r>
              <a:rPr lang="en-US" dirty="0"/>
              <a:t>Wool textiles</a:t>
            </a:r>
          </a:p>
          <a:p>
            <a:r>
              <a:rPr lang="en-US" u="sng" dirty="0"/>
              <a:t>Mediterranean trade: </a:t>
            </a:r>
            <a:r>
              <a:rPr lang="en-US" dirty="0"/>
              <a:t>Italian city-states exported </a:t>
            </a:r>
            <a:r>
              <a:rPr lang="en-US" dirty="0">
                <a:solidFill>
                  <a:srgbClr val="FF0000"/>
                </a:solidFill>
              </a:rPr>
              <a:t>salt, olive oil, wine, wool fabrics, leather products and glass</a:t>
            </a:r>
            <a:r>
              <a:rPr lang="en-US" dirty="0"/>
              <a:t> for luxury goods (from India, China Southeast Asia): </a:t>
            </a:r>
            <a:r>
              <a:rPr lang="en-US" dirty="0">
                <a:solidFill>
                  <a:srgbClr val="0432FF"/>
                </a:solidFill>
              </a:rPr>
              <a:t>gems, spices, silk </a:t>
            </a:r>
            <a:r>
              <a:rPr lang="en-US" dirty="0"/>
              <a:t>and other bought from Muslim merchants</a:t>
            </a:r>
          </a:p>
          <a:p>
            <a:r>
              <a:rPr lang="en-US" u="sng" dirty="0"/>
              <a:t>Hanseatic league:</a:t>
            </a:r>
            <a:r>
              <a:rPr lang="en-US" dirty="0"/>
              <a:t> trade in the Baltic and North Seas</a:t>
            </a:r>
          </a:p>
          <a:p>
            <a:r>
              <a:rPr lang="en-US" u="sng" dirty="0"/>
              <a:t>Improved business techniques:</a:t>
            </a:r>
            <a:r>
              <a:rPr lang="en-US" dirty="0"/>
              <a:t> banking, credit, commercial partnerships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5A1058F-1B67-9144-9328-0B4114AD3A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10365" y="76752"/>
            <a:ext cx="5181635" cy="314352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9AC7AB1-5E37-514A-8BDE-C7577747D34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82664" y="3237529"/>
            <a:ext cx="4009336" cy="362047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4E94BBCE-88CD-D741-95C6-16AADF88A87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62315" y="4445874"/>
            <a:ext cx="2327489" cy="2412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40536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079ABD-3F39-6A44-AE48-01CA7A1023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b="1" dirty="0">
                <a:solidFill>
                  <a:schemeClr val="bg1"/>
                </a:solidFill>
              </a:rPr>
              <a:t>Warm-up 9/25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E7E20B-4877-7F4D-BDCE-393A53A746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4822371" cy="4351338"/>
          </a:xfrm>
        </p:spPr>
        <p:txBody>
          <a:bodyPr>
            <a:normAutofit/>
          </a:bodyPr>
          <a:lstStyle/>
          <a:p>
            <a:r>
              <a:rPr lang="en-US" sz="4000" dirty="0">
                <a:solidFill>
                  <a:schemeClr val="bg1"/>
                </a:solidFill>
              </a:rPr>
              <a:t>What can you infer from this image?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4894154-08AA-F343-8C2F-846961B4BA2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01779" y="0"/>
            <a:ext cx="553853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7831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CD0297-6AC2-424E-A52D-9C6207F030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1731" y="225977"/>
            <a:ext cx="10515600" cy="1325563"/>
          </a:xfrm>
        </p:spPr>
        <p:txBody>
          <a:bodyPr/>
          <a:lstStyle/>
          <a:p>
            <a:r>
              <a:rPr lang="en-US" b="1" dirty="0"/>
              <a:t>Social – Three Estates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19F0D1-8697-F348-A6AF-C44F563C6D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1732" y="1275907"/>
            <a:ext cx="5246440" cy="5372641"/>
          </a:xfrm>
        </p:spPr>
        <p:txBody>
          <a:bodyPr/>
          <a:lstStyle/>
          <a:p>
            <a:r>
              <a:rPr lang="en-US" dirty="0"/>
              <a:t>Those who fight – </a:t>
            </a:r>
            <a:r>
              <a:rPr lang="en-US" dirty="0">
                <a:solidFill>
                  <a:srgbClr val="0432FF"/>
                </a:solidFill>
              </a:rPr>
              <a:t>nobles</a:t>
            </a:r>
            <a:r>
              <a:rPr lang="en-US" dirty="0"/>
              <a:t> </a:t>
            </a:r>
          </a:p>
          <a:p>
            <a:r>
              <a:rPr lang="en-US" dirty="0"/>
              <a:t>Those who pray – </a:t>
            </a:r>
            <a:r>
              <a:rPr lang="en-US" dirty="0">
                <a:solidFill>
                  <a:srgbClr val="0432FF"/>
                </a:solidFill>
              </a:rPr>
              <a:t>clergy </a:t>
            </a:r>
          </a:p>
          <a:p>
            <a:r>
              <a:rPr lang="en-US" dirty="0"/>
              <a:t>Those who work – </a:t>
            </a:r>
            <a:r>
              <a:rPr lang="en-US" dirty="0">
                <a:solidFill>
                  <a:srgbClr val="0432FF"/>
                </a:solidFill>
              </a:rPr>
              <a:t>everyone else</a:t>
            </a:r>
          </a:p>
          <a:p>
            <a:r>
              <a:rPr lang="en-US" dirty="0"/>
              <a:t>Based on inequality </a:t>
            </a:r>
          </a:p>
          <a:p>
            <a:r>
              <a:rPr lang="en-US" dirty="0"/>
              <a:t>Rise of Guilds: regulated the production and sale of goods</a:t>
            </a:r>
          </a:p>
          <a:p>
            <a:pPr lvl="1"/>
            <a:r>
              <a:rPr lang="en-US" dirty="0"/>
              <a:t>Social and economic significance</a:t>
            </a:r>
          </a:p>
          <a:p>
            <a:r>
              <a:rPr lang="en-US" dirty="0"/>
              <a:t>Patriarchal society</a:t>
            </a:r>
          </a:p>
          <a:p>
            <a:pPr lvl="1"/>
            <a:r>
              <a:rPr lang="en-US" dirty="0"/>
              <a:t>Urban women more opportunity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37068C7-A1F0-754F-8DEC-F1D061257C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90187" y="-1"/>
            <a:ext cx="6701813" cy="6422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97207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C35F99-68F7-8A40-9481-49A8C9184F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2096" y="220716"/>
            <a:ext cx="10515600" cy="1015843"/>
          </a:xfrm>
        </p:spPr>
        <p:txBody>
          <a:bodyPr>
            <a:normAutofit/>
          </a:bodyPr>
          <a:lstStyle/>
          <a:p>
            <a:r>
              <a:rPr lang="en-US" sz="5400" b="1" dirty="0"/>
              <a:t>Military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E00DD2-1BFC-B54D-8C98-EBD24BBC89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2096" y="1236559"/>
            <a:ext cx="7736468" cy="5510603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Reconquista – Spain </a:t>
            </a:r>
          </a:p>
          <a:p>
            <a:r>
              <a:rPr lang="en-US" u="sng" dirty="0"/>
              <a:t>Crusades:</a:t>
            </a:r>
            <a:r>
              <a:rPr lang="en-US" dirty="0"/>
              <a:t> religious military expeditions to retake the hold land (1095-1492 CE) from Muslims</a:t>
            </a:r>
          </a:p>
          <a:p>
            <a:r>
              <a:rPr lang="en-US" dirty="0"/>
              <a:t>Pope Urban II: “God wills it”</a:t>
            </a:r>
          </a:p>
          <a:p>
            <a:r>
              <a:rPr lang="en-US" dirty="0"/>
              <a:t>Motivations?</a:t>
            </a:r>
          </a:p>
          <a:p>
            <a:r>
              <a:rPr lang="en-US" u="sng" dirty="0"/>
              <a:t>Some success:</a:t>
            </a:r>
            <a:r>
              <a:rPr lang="en-US" dirty="0"/>
              <a:t> 200-years of Crusader Kingdoms in the Holy Land</a:t>
            </a:r>
          </a:p>
          <a:p>
            <a:r>
              <a:rPr lang="en-US" dirty="0"/>
              <a:t>4</a:t>
            </a:r>
            <a:r>
              <a:rPr lang="en-US" baseline="30000" dirty="0"/>
              <a:t>th</a:t>
            </a:r>
            <a:r>
              <a:rPr lang="en-US" dirty="0"/>
              <a:t> Crusade sacks Constantinople</a:t>
            </a:r>
          </a:p>
          <a:p>
            <a:r>
              <a:rPr lang="en-US" u="sng" dirty="0"/>
              <a:t>Military orders:</a:t>
            </a:r>
            <a:r>
              <a:rPr lang="en-US" dirty="0"/>
              <a:t> Templars, </a:t>
            </a:r>
            <a:r>
              <a:rPr lang="en-US" dirty="0" err="1"/>
              <a:t>Hospitalers</a:t>
            </a:r>
            <a:r>
              <a:rPr lang="en-US" dirty="0"/>
              <a:t> </a:t>
            </a:r>
          </a:p>
          <a:p>
            <a:r>
              <a:rPr lang="en-US" u="sng" dirty="0"/>
              <a:t>Legacy</a:t>
            </a:r>
          </a:p>
          <a:p>
            <a:pPr lvl="1"/>
            <a:r>
              <a:rPr lang="en-US" dirty="0"/>
              <a:t>Exchange of ideas (access to Muslim libraries): Arabic numerals, paper</a:t>
            </a:r>
          </a:p>
          <a:p>
            <a:pPr lvl="1"/>
            <a:r>
              <a:rPr lang="en-US" dirty="0"/>
              <a:t>Greco-Roman knowledge returns to Europe = </a:t>
            </a:r>
            <a:r>
              <a:rPr lang="en-US" b="1" dirty="0"/>
              <a:t>Renaissance</a:t>
            </a:r>
          </a:p>
          <a:p>
            <a:pPr lvl="1"/>
            <a:r>
              <a:rPr lang="en-US" dirty="0"/>
              <a:t>Further division of Roman Catholicism and Eastern Orthodox Christianity</a:t>
            </a:r>
          </a:p>
          <a:p>
            <a:pPr lvl="1"/>
            <a:r>
              <a:rPr lang="en-US" dirty="0"/>
              <a:t>Prelude to the </a:t>
            </a:r>
            <a:r>
              <a:rPr lang="en-US" b="1" dirty="0"/>
              <a:t>Reformation</a:t>
            </a:r>
          </a:p>
          <a:p>
            <a:pPr lvl="1"/>
            <a:r>
              <a:rPr lang="en-US" dirty="0"/>
              <a:t>Prelude to Colonialism</a:t>
            </a:r>
          </a:p>
          <a:p>
            <a:pPr lvl="1"/>
            <a:endParaRPr lang="en-US" dirty="0"/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347CF83-8018-FC4A-9325-762845A660EF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8566" y="1"/>
            <a:ext cx="4253433" cy="469812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90F3FA3-79DE-F04E-99FC-E0731F9ACA9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38567" y="4246207"/>
            <a:ext cx="4253434" cy="26117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50752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E97B48-934E-634A-B5DA-823307E929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5310" y="500062"/>
            <a:ext cx="10515600" cy="1325563"/>
          </a:xfrm>
        </p:spPr>
        <p:txBody>
          <a:bodyPr>
            <a:normAutofit/>
          </a:bodyPr>
          <a:lstStyle/>
          <a:p>
            <a:r>
              <a:rPr lang="en-US" sz="5400" b="1" dirty="0"/>
              <a:t>Religion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D74318-FB2B-D34B-8175-440F1C4454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5310" y="1825625"/>
            <a:ext cx="5644057" cy="4795892"/>
          </a:xfrm>
        </p:spPr>
        <p:txBody>
          <a:bodyPr>
            <a:normAutofit/>
          </a:bodyPr>
          <a:lstStyle/>
          <a:p>
            <a:r>
              <a:rPr lang="en-US" sz="4000" dirty="0"/>
              <a:t>Roman Catholic Church gains power</a:t>
            </a:r>
          </a:p>
          <a:p>
            <a:r>
              <a:rPr lang="en-US" sz="4000" dirty="0"/>
              <a:t>Censorship</a:t>
            </a:r>
          </a:p>
          <a:p>
            <a:r>
              <a:rPr lang="en-US" sz="4000" dirty="0"/>
              <a:t>Heresy</a:t>
            </a:r>
          </a:p>
          <a:p>
            <a:r>
              <a:rPr lang="en-US" sz="4000" dirty="0"/>
              <a:t>Education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7C3C478-247E-5D46-8664-AC393377E7C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6452" y="500062"/>
            <a:ext cx="5235701" cy="244332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1824C88-C5F1-8E40-A014-7C12AC79FD2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59367" y="3208266"/>
            <a:ext cx="6132786" cy="34460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09012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482660-C9F3-3246-A21A-0C399A8DA37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Western Europe during the High Middle Ages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C91CF39-593A-AC4A-89FD-DA0D4003F5F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Chapter 20 pages 509-535</a:t>
            </a:r>
          </a:p>
        </p:txBody>
      </p:sp>
    </p:spTree>
    <p:extLst>
      <p:ext uri="{BB962C8B-B14F-4D97-AF65-F5344CB8AC3E}">
        <p14:creationId xmlns:p14="http://schemas.microsoft.com/office/powerpoint/2010/main" val="27407864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AA151F-12A9-2643-8ED0-22D500ABE9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256268"/>
            <a:ext cx="10515600" cy="1325563"/>
          </a:xfrm>
        </p:spPr>
        <p:txBody>
          <a:bodyPr/>
          <a:lstStyle/>
          <a:p>
            <a:r>
              <a:rPr lang="en-US" b="1" dirty="0"/>
              <a:t>Contextualization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4E6115-13FC-5943-BE75-7BB0CF399E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1000" y="1581831"/>
            <a:ext cx="5780314" cy="4351338"/>
          </a:xfrm>
        </p:spPr>
        <p:txBody>
          <a:bodyPr/>
          <a:lstStyle/>
          <a:p>
            <a:r>
              <a:rPr lang="en-US" dirty="0"/>
              <a:t>Fall of Rome</a:t>
            </a:r>
          </a:p>
          <a:p>
            <a:r>
              <a:rPr lang="en-US" dirty="0"/>
              <a:t>Rise of Feudalism</a:t>
            </a:r>
          </a:p>
          <a:p>
            <a:r>
              <a:rPr lang="en-US" dirty="0"/>
              <a:t>Barbarism</a:t>
            </a:r>
          </a:p>
          <a:p>
            <a:r>
              <a:rPr lang="en-US" dirty="0"/>
              <a:t>Invasions: Vikings, Moors, Magyars, Mongols, Turks</a:t>
            </a:r>
          </a:p>
          <a:p>
            <a:r>
              <a:rPr lang="en-US" dirty="0"/>
              <a:t>Disease</a:t>
            </a:r>
          </a:p>
          <a:p>
            <a:r>
              <a:rPr lang="en-US" dirty="0"/>
              <a:t>Roman Catholic Church</a:t>
            </a:r>
          </a:p>
          <a:p>
            <a:r>
              <a:rPr lang="en-US" dirty="0"/>
              <a:t>Limited trade, science, technology</a:t>
            </a:r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5FF779F-3A2E-AC4A-81E6-4F39135668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59057" y="0"/>
            <a:ext cx="4132943" cy="273142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30DB6FF-3C8C-984F-92A8-7C7123A318D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9042" y="2875645"/>
            <a:ext cx="6092958" cy="39504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10401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3C6576-E589-2F44-90D8-A0A1EB1826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" y="227013"/>
            <a:ext cx="10515600" cy="1325563"/>
          </a:xfrm>
        </p:spPr>
        <p:txBody>
          <a:bodyPr/>
          <a:lstStyle/>
          <a:p>
            <a:r>
              <a:rPr lang="en-US" b="1" dirty="0"/>
              <a:t>Holy Roman Empire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B7DF31-25CD-614E-B8E9-B52FFDA4C1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599" y="1515837"/>
            <a:ext cx="4993521" cy="5059133"/>
          </a:xfrm>
        </p:spPr>
        <p:txBody>
          <a:bodyPr/>
          <a:lstStyle/>
          <a:p>
            <a:r>
              <a:rPr lang="en-US" dirty="0"/>
              <a:t>“neither holy, nor Roman, nor an empire” – Voltaire</a:t>
            </a:r>
          </a:p>
          <a:p>
            <a:r>
              <a:rPr lang="en-US" dirty="0"/>
              <a:t>Attempted to unify Western Europe</a:t>
            </a:r>
          </a:p>
          <a:p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64BAE1A-F45E-8E45-A8E3-5312E569F51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22120" y="0"/>
            <a:ext cx="4825395" cy="361904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8E5C4038-28F8-8B47-BAAD-B8788A9DC86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40699" y="2830286"/>
            <a:ext cx="3951302" cy="3977528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57FE6F33-E31C-F345-951F-08F6734D025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8598" y="4045403"/>
            <a:ext cx="7282086" cy="25295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61071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9661" y="-40481"/>
            <a:ext cx="3750996" cy="4231482"/>
          </a:xfr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9661" y="4055203"/>
            <a:ext cx="3737062" cy="280279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3378" y="1"/>
            <a:ext cx="5411727" cy="3044097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7497" y="3037345"/>
            <a:ext cx="4666923" cy="38206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58000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CDD459-A750-3344-8C0F-FA4D30405D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5685" y="245854"/>
            <a:ext cx="10515600" cy="907085"/>
          </a:xfrm>
        </p:spPr>
        <p:txBody>
          <a:bodyPr/>
          <a:lstStyle/>
          <a:p>
            <a:r>
              <a:rPr lang="en-US" b="1" dirty="0"/>
              <a:t>England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4C2451-424E-E34E-A669-04461DB8E0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5685" y="1152939"/>
            <a:ext cx="6346687" cy="5378490"/>
          </a:xfrm>
        </p:spPr>
        <p:txBody>
          <a:bodyPr/>
          <a:lstStyle/>
          <a:p>
            <a:r>
              <a:rPr lang="en-US" dirty="0"/>
              <a:t>England diverse: Celts, Romans, Anglo-Saxons, Vikings</a:t>
            </a:r>
          </a:p>
          <a:p>
            <a:r>
              <a:rPr lang="en-US" dirty="0"/>
              <a:t>Norman conquest of England – 1066 CE William the Conqueror</a:t>
            </a:r>
          </a:p>
          <a:p>
            <a:pPr lvl="1"/>
            <a:r>
              <a:rPr lang="en-US" dirty="0"/>
              <a:t>Introduces Feudalism</a:t>
            </a:r>
          </a:p>
          <a:p>
            <a:pPr lvl="1"/>
            <a:r>
              <a:rPr lang="en-US" dirty="0"/>
              <a:t>Claims in France</a:t>
            </a:r>
          </a:p>
          <a:p>
            <a:r>
              <a:rPr lang="en-US" dirty="0"/>
              <a:t>100 Years War (1337-1453 CE)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2E221B9-C953-7E44-8607-B931B84FBED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13012" y="614313"/>
            <a:ext cx="4731863" cy="556782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8201926-2F85-4149-ADF5-803E7B19274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6325" y="4240734"/>
            <a:ext cx="5896047" cy="22906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06718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74C2E1-4A1B-374D-9E59-2FBE86ABAF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1365" y="245856"/>
            <a:ext cx="10515600" cy="1325563"/>
          </a:xfrm>
        </p:spPr>
        <p:txBody>
          <a:bodyPr/>
          <a:lstStyle/>
          <a:p>
            <a:r>
              <a:rPr lang="en-US" b="1" dirty="0"/>
              <a:t>France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806D5C-45BD-7043-9FB5-8F525BD696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1365" y="1571418"/>
            <a:ext cx="6207026" cy="5020767"/>
          </a:xfrm>
        </p:spPr>
        <p:txBody>
          <a:bodyPr/>
          <a:lstStyle/>
          <a:p>
            <a:r>
              <a:rPr lang="en-US" dirty="0"/>
              <a:t>Capetian France</a:t>
            </a:r>
          </a:p>
          <a:p>
            <a:pPr lvl="1"/>
            <a:r>
              <a:rPr lang="en-US" dirty="0"/>
              <a:t>Feudalism</a:t>
            </a:r>
          </a:p>
          <a:p>
            <a:r>
              <a:rPr lang="en-US" dirty="0"/>
              <a:t>United France over the course of 3-centuries</a:t>
            </a:r>
          </a:p>
          <a:p>
            <a:r>
              <a:rPr lang="en-US" dirty="0"/>
              <a:t>Strong central authority by the early 14</a:t>
            </a:r>
            <a:r>
              <a:rPr lang="en-US" baseline="30000" dirty="0"/>
              <a:t>th</a:t>
            </a:r>
            <a:r>
              <a:rPr lang="en-US" dirty="0"/>
              <a:t> century (consolidation)</a:t>
            </a:r>
          </a:p>
          <a:p>
            <a:r>
              <a:rPr lang="en-US" dirty="0"/>
              <a:t>Church was a strong ally – </a:t>
            </a:r>
            <a:r>
              <a:rPr lang="en-US" u="sng" dirty="0"/>
              <a:t>investiture</a:t>
            </a:r>
            <a:r>
              <a:rPr lang="en-US" dirty="0"/>
              <a:t> and </a:t>
            </a:r>
            <a:r>
              <a:rPr lang="en-US" u="sng" dirty="0"/>
              <a:t>succession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C55E360-BAF3-6D41-936B-3CAE281F5B9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23511" y="0"/>
            <a:ext cx="4863830" cy="6858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A261B54-17C8-B640-B86D-68B08D613C7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97560" y="4856898"/>
            <a:ext cx="3090589" cy="200110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4E197765-47E7-2841-9AFC-82B1A107FD8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37188" y="0"/>
            <a:ext cx="1835947" cy="22792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97105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293FFA-5A39-0644-9BF8-730287CAE8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1852" y="225977"/>
            <a:ext cx="10515600" cy="1325563"/>
          </a:xfrm>
        </p:spPr>
        <p:txBody>
          <a:bodyPr/>
          <a:lstStyle/>
          <a:p>
            <a:r>
              <a:rPr lang="en-US" b="1" dirty="0"/>
              <a:t>Italy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2094F2-22F8-204C-ACE7-58CEA6D32B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1853" y="1551539"/>
            <a:ext cx="6715538" cy="5104441"/>
          </a:xfrm>
        </p:spPr>
        <p:txBody>
          <a:bodyPr/>
          <a:lstStyle/>
          <a:p>
            <a:r>
              <a:rPr lang="en-US" dirty="0"/>
              <a:t>Italian City-States: Venice, Genoa, Florence, Milan, Naples</a:t>
            </a:r>
          </a:p>
          <a:p>
            <a:pPr lvl="1"/>
            <a:r>
              <a:rPr lang="en-US" dirty="0"/>
              <a:t>Leaders in Inter-regional trade (monopoly)</a:t>
            </a:r>
          </a:p>
          <a:p>
            <a:pPr lvl="1"/>
            <a:r>
              <a:rPr lang="en-US" dirty="0"/>
              <a:t>Economic prosperity</a:t>
            </a:r>
          </a:p>
          <a:p>
            <a:pPr lvl="1"/>
            <a:r>
              <a:rPr lang="en-US" dirty="0"/>
              <a:t>Patrons of the arts and sciences (Renaissance)</a:t>
            </a:r>
          </a:p>
          <a:p>
            <a:pPr lvl="1"/>
            <a:r>
              <a:rPr lang="en-US" dirty="0"/>
              <a:t>Crusades</a:t>
            </a:r>
          </a:p>
          <a:p>
            <a:r>
              <a:rPr lang="en-US" dirty="0"/>
              <a:t>Roman Catholic Church</a:t>
            </a:r>
          </a:p>
          <a:p>
            <a:r>
              <a:rPr lang="en-US" dirty="0"/>
              <a:t>Norman conquest of southern Italy</a:t>
            </a:r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52CC813-BCF5-0D4A-A0CD-A81EF33882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12421" y="0"/>
            <a:ext cx="4779579" cy="406772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17D63BF-15E6-DF45-BD30-FA508209880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41523" y="3308432"/>
            <a:ext cx="4950477" cy="352659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DCCE411-CAA1-3449-B50B-6D6F0EABD61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15274" y="5071729"/>
            <a:ext cx="3713088" cy="15842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82293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196FD0-816E-FB42-ABD8-29D4E3261D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1243" y="245855"/>
            <a:ext cx="10515600" cy="1325563"/>
          </a:xfrm>
        </p:spPr>
        <p:txBody>
          <a:bodyPr/>
          <a:lstStyle/>
          <a:p>
            <a:r>
              <a:rPr lang="en-US" b="1" dirty="0"/>
              <a:t>Spain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5D15F5-2801-514F-B7E5-24F82C47C8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8857" y="1571417"/>
            <a:ext cx="5523371" cy="5286581"/>
          </a:xfrm>
        </p:spPr>
        <p:txBody>
          <a:bodyPr/>
          <a:lstStyle/>
          <a:p>
            <a:r>
              <a:rPr lang="en-US" dirty="0"/>
              <a:t>Spain conquered by Muslim warriors in 711 CE</a:t>
            </a:r>
          </a:p>
          <a:p>
            <a:r>
              <a:rPr lang="en-US" dirty="0"/>
              <a:t>The “Reconquista” is Spain’s 700-year long war to retake Spain for Christians</a:t>
            </a:r>
          </a:p>
          <a:p>
            <a:r>
              <a:rPr lang="en-US" dirty="0"/>
              <a:t>The Kingdom of Castile and Aragon will eventually finish reconquest in 1492 CE with the fall of Granada.</a:t>
            </a:r>
          </a:p>
          <a:p>
            <a:r>
              <a:rPr lang="en-US" dirty="0"/>
              <a:t>Columbus</a:t>
            </a:r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5FC3C28-D83E-6142-BF58-EF345DF9E90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94013" y="0"/>
            <a:ext cx="4497987" cy="398821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33DE98C-EB8C-1243-A7E6-01D55CF9BAB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72228" y="60251"/>
            <a:ext cx="2173888" cy="262145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5085DE68-EFC4-AA4D-BB46-9572B1C9493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03235" y="3576649"/>
            <a:ext cx="4432852" cy="3281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46732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428</TotalTime>
  <Words>586</Words>
  <Application>Microsoft Macintosh PowerPoint</Application>
  <PresentationFormat>Widescreen</PresentationFormat>
  <Paragraphs>98</Paragraphs>
  <Slides>15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9" baseType="lpstr">
      <vt:lpstr>Arial</vt:lpstr>
      <vt:lpstr>Calibri</vt:lpstr>
      <vt:lpstr>Calibri Light</vt:lpstr>
      <vt:lpstr>Office Theme</vt:lpstr>
      <vt:lpstr>Warm-up 9/24</vt:lpstr>
      <vt:lpstr>Western Europe during the High Middle Ages</vt:lpstr>
      <vt:lpstr>Contextualization </vt:lpstr>
      <vt:lpstr>Holy Roman Empire</vt:lpstr>
      <vt:lpstr>PowerPoint Presentation</vt:lpstr>
      <vt:lpstr>England</vt:lpstr>
      <vt:lpstr>France</vt:lpstr>
      <vt:lpstr>Italy</vt:lpstr>
      <vt:lpstr>Spain</vt:lpstr>
      <vt:lpstr>Economic – Agriculture</vt:lpstr>
      <vt:lpstr>Economic – Trade Expanded </vt:lpstr>
      <vt:lpstr>Warm-up 9/25</vt:lpstr>
      <vt:lpstr>Social – Three Estates</vt:lpstr>
      <vt:lpstr>Military</vt:lpstr>
      <vt:lpstr>Religion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Warm-up 9/24</dc:title>
  <dc:creator>Rene Paragas</dc:creator>
  <cp:lastModifiedBy>Rene Paragas</cp:lastModifiedBy>
  <cp:revision>16</cp:revision>
  <dcterms:created xsi:type="dcterms:W3CDTF">2019-09-24T11:57:38Z</dcterms:created>
  <dcterms:modified xsi:type="dcterms:W3CDTF">2019-09-25T16:31:18Z</dcterms:modified>
</cp:coreProperties>
</file>